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84" r:id="rId2"/>
    <p:sldId id="487" r:id="rId3"/>
    <p:sldId id="48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1AE"/>
    <a:srgbClr val="DB23C1"/>
    <a:srgbClr val="FF3B93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51052984083025E-2"/>
          <c:y val="5.7840765019017491E-2"/>
          <c:w val="0.86854119871561564"/>
          <c:h val="0.6839641167365907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 rot="0" vert="horz" anchor="b" anchorCtr="1"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Parafon Forte</c:v>
                </c:pt>
                <c:pt idx="1">
                  <c:v>Powergesic MR</c:v>
                </c:pt>
                <c:pt idx="2">
                  <c:v>Aclog-Cx</c:v>
                </c:pt>
                <c:pt idx="3">
                  <c:v>Aceforce-MR</c:v>
                </c:pt>
                <c:pt idx="4">
                  <c:v>Diclotal MR</c:v>
                </c:pt>
                <c:pt idx="5">
                  <c:v>Cipzox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15.61</c:v>
                </c:pt>
                <c:pt idx="1">
                  <c:v>11</c:v>
                </c:pt>
                <c:pt idx="2">
                  <c:v>6.64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9"/>
        <c:axId val="1656067792"/>
        <c:axId val="1656056912"/>
      </c:barChart>
      <c:catAx>
        <c:axId val="1656067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656056912"/>
        <c:crosses val="autoZero"/>
        <c:auto val="1"/>
        <c:lblAlgn val="ctr"/>
        <c:lblOffset val="100"/>
        <c:noMultiLvlLbl val="0"/>
      </c:catAx>
      <c:valAx>
        <c:axId val="1656056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56067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95000"/>
              <a:lumOff val="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" y="30163"/>
            <a:ext cx="9143999" cy="6827837"/>
          </a:xfrm>
          <a:prstGeom prst="rect">
            <a:avLst/>
          </a:prstGeom>
          <a:blipFill rotWithShape="1">
            <a:blip r:embed="rId3">
              <a:alphaModFix/>
            </a:blip>
            <a:srcRect/>
            <a:stretch>
              <a:fillRect/>
            </a:stretch>
          </a:blipFill>
          <a:ln>
            <a:noFill/>
          </a:ln>
        </p:spPr>
        <p:txBody>
          <a:bodyPr vert="horz" lIns="0" tIns="0" rIns="0" bIns="0" anchor="t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charset="0"/>
                <a:sym typeface="Calibri" pitchFamily="3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charset="0"/>
                <a:sym typeface="Calibri" pitchFamily="3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charset="0"/>
                <a:sym typeface="Calibri" pitchFamily="3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charset="0"/>
                <a:sym typeface="Calibri" pitchFamily="3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ea typeface="Arial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072330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0" y="642918"/>
            <a:ext cx="9138452" cy="103345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Indian </a:t>
            </a:r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Chlorzoxazone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Indian Consumer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 CHLORZOXAZONE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2 INDIAN CHLORZOXAZONE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Chlorzoxazone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Form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Chlorzoxazone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Grades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Chlorzoxazone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Applications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3 CHLORZOXAZONE - 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Chlorzoxazone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Chlorzoxazone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Chlorzoxazone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 Buyers As Per Brands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1/1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Chlorzoxazone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Market in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4480" y="1196939"/>
            <a:ext cx="2583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Indian </a:t>
            </a:r>
            <a:r>
              <a:rPr lang="en-US" dirty="0" err="1" smtClean="0">
                <a:solidFill>
                  <a:srgbClr val="FD308B"/>
                </a:solidFill>
              </a:rPr>
              <a:t>Chlorzoxazone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smtClean="0">
                <a:solidFill>
                  <a:srgbClr val="FD308B"/>
                </a:solidFill>
              </a:rPr>
              <a:t>Buying Quantity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680728" y="980728"/>
            <a:ext cx="1585914" cy="993776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72168" y="1091748"/>
            <a:ext cx="1585914" cy="89439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135 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BDF45BE9-BA71-47B2-ADEF-6FA5EF2F6EF9}"/>
              </a:ext>
            </a:extLst>
          </p:cNvPr>
          <p:cNvSpPr/>
          <p:nvPr/>
        </p:nvSpPr>
        <p:spPr>
          <a:xfrm>
            <a:off x="5620313" y="3284984"/>
            <a:ext cx="2845550" cy="249885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r>
              <a:rPr lang="en-IN" sz="1200" dirty="0"/>
              <a:t>Watson </a:t>
            </a:r>
            <a:r>
              <a:rPr lang="en-IN" sz="1200" dirty="0" err="1"/>
              <a:t>Pharma</a:t>
            </a:r>
            <a:r>
              <a:rPr lang="en-IN" sz="1200" dirty="0"/>
              <a:t> Pvt Ltd</a:t>
            </a: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/>
              <a:t>Acme </a:t>
            </a:r>
            <a:r>
              <a:rPr lang="en-IN" sz="1200" dirty="0" err="1"/>
              <a:t>Lifetec</a:t>
            </a:r>
            <a:r>
              <a:rPr lang="en-IN" sz="1200" dirty="0"/>
              <a:t> LLP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/>
              <a:t>Dallas Pharmaceuticals </a:t>
            </a:r>
            <a:endParaRPr lang="en-IN" sz="1200" dirty="0" smtClean="0"/>
          </a:p>
          <a:p>
            <a:r>
              <a:rPr lang="en-IN" sz="1200" dirty="0" smtClean="0"/>
              <a:t>&amp; </a:t>
            </a:r>
            <a:r>
              <a:rPr lang="en-IN" sz="1200" dirty="0"/>
              <a:t>Formulations</a:t>
            </a:r>
          </a:p>
          <a:p>
            <a:pPr fontAlgn="b"/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err="1"/>
              <a:t>Akums</a:t>
            </a:r>
            <a:r>
              <a:rPr lang="en-IN" sz="1200" dirty="0"/>
              <a:t> Drugs </a:t>
            </a:r>
            <a:r>
              <a:rPr lang="en-IN" sz="1200" dirty="0" smtClean="0"/>
              <a:t>&amp;</a:t>
            </a:r>
          </a:p>
          <a:p>
            <a:r>
              <a:rPr lang="en-IN" sz="1200" dirty="0" smtClean="0"/>
              <a:t> Pharmaceuticals</a:t>
            </a:r>
            <a:endParaRPr lang="en-IN" sz="1200" dirty="0"/>
          </a:p>
        </p:txBody>
      </p:sp>
      <p:sp>
        <p:nvSpPr>
          <p:cNvPr id="36866" name="AutoShape 2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AutoShape 4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AutoShape 6" descr="TAJ PHARMA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85720" y="1071546"/>
          <a:ext cx="1689100" cy="781050"/>
        </p:xfrm>
        <a:graphic>
          <a:graphicData uri="http://schemas.openxmlformats.org/drawingml/2006/table">
            <a:tbl>
              <a:tblPr/>
              <a:tblGrid>
                <a:gridCol w="1689100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Chart 37"/>
          <p:cNvGraphicFramePr/>
          <p:nvPr>
            <p:extLst/>
          </p:nvPr>
        </p:nvGraphicFramePr>
        <p:xfrm>
          <a:off x="667122" y="3384281"/>
          <a:ext cx="3904877" cy="2686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Trapezoid 40"/>
          <p:cNvSpPr/>
          <p:nvPr/>
        </p:nvSpPr>
        <p:spPr>
          <a:xfrm>
            <a:off x="612656" y="2636912"/>
            <a:ext cx="3383280" cy="457200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Graphs displaying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Major Brands With  Quantities (MT)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2" name="Trapezoid 41"/>
          <p:cNvSpPr/>
          <p:nvPr/>
        </p:nvSpPr>
        <p:spPr>
          <a:xfrm>
            <a:off x="5351448" y="2636912"/>
            <a:ext cx="3383280" cy="457200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Indian Buyers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33476" b="33475"/>
          <a:stretch/>
        </p:blipFill>
        <p:spPr>
          <a:xfrm>
            <a:off x="7358081" y="3613869"/>
            <a:ext cx="1107781" cy="3563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8594" t="24800" r="16350" b="29840"/>
          <a:stretch/>
        </p:blipFill>
        <p:spPr>
          <a:xfrm>
            <a:off x="7373270" y="4022593"/>
            <a:ext cx="928103" cy="288032"/>
          </a:xfrm>
          <a:prstGeom prst="rect">
            <a:avLst/>
          </a:prstGeom>
        </p:spPr>
      </p:pic>
      <p:sp>
        <p:nvSpPr>
          <p:cNvPr id="8" name="AutoShape 4" descr="About Us | Dallas Formulations (P).Ltd &amp; Dallas Drugs Pvt.Lt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6336" y="4437652"/>
            <a:ext cx="448444" cy="4484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/>
          <a:srcRect l="7456" r="10525"/>
          <a:stretch/>
        </p:blipFill>
        <p:spPr>
          <a:xfrm>
            <a:off x="7596336" y="5013123"/>
            <a:ext cx="448444" cy="52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58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rtlCol="0" anchor="t"/>
      <a:lstStyle>
        <a:defPPr algn="ctr"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9031</TotalTime>
  <Words>120</Words>
  <Application>Microsoft Office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730</cp:revision>
  <dcterms:created xsi:type="dcterms:W3CDTF">2020-02-21T04:59:25Z</dcterms:created>
  <dcterms:modified xsi:type="dcterms:W3CDTF">2022-02-11T05:06:08Z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